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when you put ₹50,000 into a mutual fund, what exactly do you own, and who is holding it? Most people say 'the fund house has my money'. Keep that answer for slide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AMFI's own definition: a collective investment vehicle that collects and pools money from a number of investors and invests it in equities, bonds, government securities and money market instruments. Everything else in this deck is detail on that one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schemes disclose the day's NAV by 11 pm the same day. Fund-of-funds schemes and schemes with 80% or more invested overseas disclose by 10 am the next business day. The number of decimal places used for units and NAV is set by each scheme; three for units is an assumption for the illustration.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Stamp duty of 0.005% applies to purchases, including SIP instalments and switch-ins, and not to redemptions. There is no entry load. An exit load, where a scheme has one, is taken at redemption and is not shown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the fund house manages the money but does not hold it. The securities sit with a custodian and the pool is held in trust. This separation keeps scheme assets apart from the AMC's finances. It does not protect an investor from a fall in market prices. 'Two-thirds independent' refers to the directors of the trustee company. A sponsor-linked custodian is allowed only under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third type, the interval scheme, which opens for purchase and redemption only during set windows; there were 2 on 31 August 2026. A close-ended scheme launched since 2009 cannot repurchase units before maturity (Reg. 30), and schemes without daily dealing must be listed (Reg. 29). On an exchange the price is set by buyers and sellers and can differ from NAV. Exchange traded funds are open-ended schemes whose units also trade on an exchange.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the facts and stop; we do not say which plan a client should hold. Upfront commission is not allowed, with two narrow exceptions: small SIPs of investors new to the industry, and a capped incentive for new investors from smaller cities and new women investors. The half-yearly consolidated account statement shows the commission paid to the distributor in rupees. A distributor cannot deal in direct plans; an investor reaches a direct plan through the fund house, a SEBI-registered investment adviser or an execution-only platform. The investor does not pay the distributor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riskometer level is disclosed within 10 days of each month-end. The Potential Risk Class is a nine-cell grid: three levels of interest-rate risk by three levels of credit risk. Past performance may or may not be sustained in future. Avoid the word 'safe' for any scheme, including overnight and liquid schemes. Advertisements may not offer an indicative yield or return.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Refresh from amfiindia.com each month; AMFI publishes the figures monthly. A folio is an account, not a person, so 28.35 crore folios does not mean 28.35 crore investors. Average assets for the month were ₹88.31 lakh crore; the slide uses month-end assets. Do not turn these figures into a comment on where markets are heading.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40 categories are 13 equity, 17 debt, 7 hybrid, 1 life-cycle and 2 other; existing schemes had to comply by 26 August 2026. The transaction charge was ₹100 or ₹150 a purchase. The exit load cap is now 3% of NAV. 'Trail only' has two narrow exceptions set out in the notes to slide 7. The 36-category list dates from 2017, so it appears in newer old material, not the oldest.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example ignores stamp duty to keep the arithmetic round. The debt figure is from the AMFI Monthly Report for August 2026 (open-ended debt schemes, net assets ₹19,33,476 crore). None of these points is a reason to buy or avoid any type of scheme.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Quiz figures are invented for the arithmetic.Quiz figures are invented for the arithmetic.
ANSWERS
Q1: (1,212 − 12) ÷ 30 = ₹40.00 a unit. Liabilities are subtracted before dividing.
Q2: Stamp duty = ₹1,00,000 × 0.005% = ₹5. Units = ₹99,995 ÷ ₹40 = 2,499.875 units.
Q3: Same portfolio and fund manager. The regular plan's expense ratio includes the distributor's commission, which the AMC pays as trail out of the scheme's expenses; the direct plan carries no commission, so its expense ratio is lower and its NAV is separate. The commission in rupees appears in the half-yearly account statement. State this plainly and do not say which plan the client should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EQUITY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What is a mutual fund</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pooled money becomes units, who looks after it, and what a fund does not promise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Industry figures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mutual fund pools money from many investors and invests it as one portfolio. Each investor owns units.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value of a unit moves with the value of what the portfolio holds. It can rise and it can fall. Nothing in the structure fixes or assures a return.</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words to know first</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Scheme</a:t>
            </a:r>
            <a:endParaRPr lang="en-US" sz="1650" dirty="0"/>
          </a:p>
        </p:txBody>
      </p:sp>
      <p:sp>
        <p:nvSpPr>
          <p:cNvPr id="8" name="Text 4"/>
          <p:cNvSpPr/>
          <p:nvPr/>
        </p:nvSpPr>
        <p:spPr>
          <a:xfrm>
            <a:off x="6858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One pool of money with a stated objective and its own portfolio. A fund house runs many schemes. An investor buys into one scheme.</a:t>
            </a:r>
            <a:endParaRPr lang="en-US" sz="1350" dirty="0"/>
          </a:p>
        </p:txBody>
      </p:sp>
      <p:sp>
        <p:nvSpPr>
          <p:cNvPr id="9" name="Shape 5"/>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Unit</a:t>
            </a:r>
            <a:endParaRPr lang="en-US" sz="1650" dirty="0"/>
          </a:p>
        </p:txBody>
      </p:sp>
      <p:sp>
        <p:nvSpPr>
          <p:cNvPr id="13" name="Text 8"/>
          <p:cNvSpPr/>
          <p:nvPr/>
        </p:nvSpPr>
        <p:spPr>
          <a:xfrm>
            <a:off x="35052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One equal share of a scheme. Money invested is converted into units at the NAV. A holding is a number of units, and it can include fractions.</a:t>
            </a:r>
            <a:endParaRPr lang="en-US" sz="1350" dirty="0"/>
          </a:p>
        </p:txBody>
      </p:sp>
      <p:sp>
        <p:nvSpPr>
          <p:cNvPr id="14" name="Shape 9"/>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NAV</a:t>
            </a:r>
            <a:endParaRPr lang="en-US" sz="1650" dirty="0"/>
          </a:p>
        </p:txBody>
      </p:sp>
      <p:sp>
        <p:nvSpPr>
          <p:cNvPr id="18" name="Text 12"/>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Net asset value: the value of one unit. It is the scheme's assets minus its liabilities, divided by the number of units outstanding.</a:t>
            </a:r>
            <a:endParaRPr lang="en-US" sz="1350" dirty="0"/>
          </a:p>
        </p:txBody>
      </p:sp>
      <p:sp>
        <p:nvSpPr>
          <p:cNvPr id="19" name="Shape 13"/>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0" name="Text 14"/>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NAV = (market value of assets − liabilities) ÷ units outstanding. It is worked out every business day.</a:t>
            </a:r>
            <a:endParaRPr lang="en-US" sz="1350" dirty="0"/>
          </a:p>
        </p:txBody>
      </p:sp>
      <p:sp>
        <p:nvSpPr>
          <p:cNvPr id="21" name="Text 15"/>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20 March 2026 (NAV computation and disclosure).</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From rupees to units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ONE SCHEME, ONE DAY</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scheme holds securities and cash worth ₹505 crore. It owes ₹5 crore. There are 20 crore units outstanding.</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An investor puts in ₹50,000 at this NAV.</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NAV = (₹505 crore − ₹5 crore) ÷ 20 crore units = ₹25.00 a unit.</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Stamp duty of 0.005% is taken from the amount first: ₹50,000 × 0.005% = ₹2.50. That leaves ₹49,997.50.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Units allotted = ₹49,997.50 ÷ ₹25.00 = 1,999.900 units.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the NAV later reads ₹26.00, the holding is worth ₹51,997.40. If it reads ₹24.00, it is worth ₹47,997.60.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investor owns units. Their worth on any day is the number of units × that day's NAV.</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850" i="1" dirty="0">
                <a:solidFill>
                  <a:schemeClr val="accent6"/>
                </a:solidFill>
                <a:latin typeface="Calibri" pitchFamily="34" charset="0"/>
                <a:ea typeface="Calibri" pitchFamily="34" charset="-122"/>
                <a:cs typeface="Calibri" pitchFamily="34" charset="-120"/>
              </a:rPr>
              <a:t>Illustration: invented scheme, assumed figures; the ₹1 NAV moves are not a forecast. Source: SEBI Master Circular for Mutual Funds, 20 March 2026 (NAV); Indian Stamp Act, 1899 as amended (stamp duty).</a:t>
            </a:r>
            <a:endParaRPr lang="en-US" sz="8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Who does what</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377440"/>
                <a:gridCol w="5852160"/>
              </a:tblGrid>
              <a:tr h="411480">
                <a:tc>
                  <a:txBody>
                    <a:bodyPr/>
                    <a:lstStyle/>
                    <a:p>
                      <a:pPr indent="0" marL="0">
                        <a:buNone/>
                      </a:pPr>
                      <a:r>
                        <a:rPr lang="en-US" sz="1250" b="1" dirty="0">
                          <a:solidFill>
                            <a:srgbClr val="FFFFFF"/>
                          </a:solidFill>
                        </a:rPr>
                        <a:t>Who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does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50" b="1" dirty="0">
                          <a:solidFill>
                            <a:schemeClr val="tx1"/>
                          </a:solidFill>
                        </a:rPr>
                        <a:t>Sponsor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Sets up the mutual fund as a trust. Holds at least 40% of the AMC's net worth.</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Trustees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Oversee the AMC for unitholders. Two-thirds of directors must be independent.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Asset management company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fund house (AMC). Its fund managers decide what to buy, hold and sell.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50" b="1" dirty="0">
                          <a:solidFill>
                            <a:schemeClr val="tx1"/>
                          </a:solidFill>
                        </a:rPr>
                        <a:t>Custodian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Holds the scheme's securities, apart from the AMC's own assets.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50" b="1" dirty="0">
                          <a:solidFill>
                            <a:schemeClr val="tx1"/>
                          </a:solidFill>
                        </a:rPr>
                        <a:t>Registrar and transfer agent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Keeps investor records: folios, transactions and account statements.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Shape 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6" name="Text 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SEBI sets the rules for all of them. AMFI is the fund houses' association and registers distributors.</a:t>
            </a:r>
            <a:endParaRPr lang="en-US" sz="1350" dirty="0"/>
          </a:p>
        </p:txBody>
      </p:sp>
      <p:sp>
        <p:nvSpPr>
          <p:cNvPr id="7" name="Text 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(Mutual Funds) Regulations, 2026, in force 1 April 2026; AMFI Master Circular for Mutual Fund Distributors.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Open-ended and close-ended schemes</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Open-ended</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No fixed maturity date.</a:t>
            </a:r>
            <a:endParaRPr lang="en-US" sz="1400" dirty="0"/>
          </a:p>
          <a:p>
            <a:pPr marL="177800" indent="-177800">
              <a:spcAft>
                <a:spcPts val="500"/>
              </a:spcAft>
              <a:buSzPct val="100000"/>
              <a:buChar char="•"/>
            </a:pPr>
            <a:r>
              <a:rPr lang="en-US" sz="1400" dirty="0">
                <a:solidFill>
                  <a:schemeClr val="tx1"/>
                </a:solidFill>
              </a:rPr>
              <a:t>Units can be bought from and sold back to the scheme on a continuing basis, at NAV-based price.</a:t>
            </a:r>
            <a:endParaRPr lang="en-US" sz="1400" dirty="0"/>
          </a:p>
          <a:p>
            <a:pPr marL="177800" indent="-177800">
              <a:spcAft>
                <a:spcPts val="500"/>
              </a:spcAft>
              <a:buSzPct val="100000"/>
              <a:buChar char="•"/>
            </a:pPr>
            <a:r>
              <a:rPr lang="en-US" sz="1400" dirty="0">
                <a:solidFill>
                  <a:schemeClr val="tx1"/>
                </a:solidFill>
              </a:rPr>
              <a:t>1,935 schemes holding 99.8% of industry assets on 31 August 2026.</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Close-ended</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Has a fixed maturity period.</a:t>
            </a:r>
            <a:endParaRPr lang="en-US" sz="1400" dirty="0"/>
          </a:p>
          <a:p>
            <a:pPr marL="177800" indent="-177800">
              <a:spcAft>
                <a:spcPts val="500"/>
              </a:spcAft>
              <a:buSzPct val="100000"/>
              <a:buChar char="•"/>
            </a:pPr>
            <a:r>
              <a:rPr lang="en-US" sz="1400" dirty="0">
                <a:solidFill>
                  <a:schemeClr val="tx1"/>
                </a:solidFill>
              </a:rPr>
              <a:t>Open for subscription only during the new fund offer.</a:t>
            </a:r>
            <a:endParaRPr lang="en-US" sz="1400" dirty="0"/>
          </a:p>
          <a:p>
            <a:pPr marL="177800" indent="-177800">
              <a:spcAft>
                <a:spcPts val="500"/>
              </a:spcAft>
              <a:buSzPct val="100000"/>
              <a:buChar char="•"/>
            </a:pPr>
            <a:r>
              <a:rPr lang="en-US" sz="1400" dirty="0">
                <a:solidFill>
                  <a:schemeClr val="tx1"/>
                </a:solidFill>
              </a:rPr>
              <a:t>After that, units are bought and sold on the stock exchange where they are listed.</a:t>
            </a:r>
            <a:endParaRPr lang="en-US" sz="1400" dirty="0"/>
          </a:p>
          <a:p>
            <a:pPr marL="177800" indent="-177800">
              <a:spcAft>
                <a:spcPts val="500"/>
              </a:spcAft>
              <a:buSzPct val="100000"/>
              <a:buChar char="•"/>
            </a:pPr>
            <a:r>
              <a:rPr lang="en-US" sz="1400" dirty="0">
                <a:solidFill>
                  <a:schemeClr val="tx1"/>
                </a:solidFill>
              </a:rPr>
              <a:t>48 schemes holding ₹15,532 crore on 31 August 2026.</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Almost all mutual fund money in India is in open-ended schemes.</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AMFI Monthly Report, Aug 2026 (counts, assets); SEBI (Mutual Funds) Regulations, 2026, regs. 2, 29 (definitions, listing).</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Direct plan and regular plan</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Most schemes have had both since 1 January 2013; ETFs have one. The portfolio and fund manager are the same.</a:t>
            </a:r>
            <a:endParaRPr lang="en-US" sz="1500" dirty="0"/>
          </a:p>
        </p:txBody>
      </p:sp>
      <p:sp>
        <p:nvSpPr>
          <p:cNvPr id="5" name="Shape 2"/>
          <p:cNvSpPr/>
          <p:nvPr/>
        </p:nvSpPr>
        <p:spPr>
          <a:xfrm>
            <a:off x="457200" y="1737360"/>
            <a:ext cx="4000500" cy="1920240"/>
          </a:xfrm>
          <a:prstGeom prst="roundRect">
            <a:avLst>
              <a:gd name="adj" fmla="val 2857"/>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Regular plan</a:t>
            </a:r>
            <a:endParaRPr lang="en-US" sz="1600" dirty="0"/>
          </a:p>
        </p:txBody>
      </p:sp>
      <p:sp>
        <p:nvSpPr>
          <p:cNvPr id="8" name="Text 5"/>
          <p:cNvSpPr/>
          <p:nvPr/>
        </p:nvSpPr>
        <p:spPr>
          <a:xfrm>
            <a:off x="6583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Bought through a mutual fund distributor.</a:t>
            </a:r>
            <a:endParaRPr lang="en-US" sz="1250" dirty="0"/>
          </a:p>
          <a:p>
            <a:pPr marL="177800" indent="-177800">
              <a:spcAft>
                <a:spcPts val="500"/>
              </a:spcAft>
              <a:buSzPct val="100000"/>
              <a:buChar char="•"/>
            </a:pPr>
            <a:r>
              <a:rPr lang="en-US" sz="1250" dirty="0">
                <a:solidFill>
                  <a:schemeClr val="tx1"/>
                </a:solidFill>
              </a:rPr>
              <a:t>Its expense ratio includes the distributor's commission.</a:t>
            </a:r>
            <a:endParaRPr lang="en-US" sz="1250" dirty="0"/>
          </a:p>
          <a:p>
            <a:pPr marL="177800" indent="-177800">
              <a:spcAft>
                <a:spcPts val="500"/>
              </a:spcAft>
              <a:buSzPct val="100000"/>
              <a:buChar char="•"/>
            </a:pPr>
            <a:r>
              <a:rPr lang="en-US" sz="1250" dirty="0">
                <a:solidFill>
                  <a:schemeClr val="tx1"/>
                </a:solidFill>
              </a:rPr>
              <a:t>The AMC pays that commission out of the scheme's expenses.</a:t>
            </a:r>
            <a:endParaRPr lang="en-US" sz="1250" dirty="0"/>
          </a:p>
        </p:txBody>
      </p:sp>
      <p:sp>
        <p:nvSpPr>
          <p:cNvPr id="9" name="Shape 6"/>
          <p:cNvSpPr/>
          <p:nvPr/>
        </p:nvSpPr>
        <p:spPr>
          <a:xfrm>
            <a:off x="4686300" y="1737360"/>
            <a:ext cx="4000500" cy="1920240"/>
          </a:xfrm>
          <a:prstGeom prst="roundRect">
            <a:avLst>
              <a:gd name="adj" fmla="val 2857"/>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Direct plan</a:t>
            </a:r>
            <a:endParaRPr lang="en-US" sz="1600" dirty="0"/>
          </a:p>
        </p:txBody>
      </p:sp>
      <p:sp>
        <p:nvSpPr>
          <p:cNvPr id="12" name="Text 9"/>
          <p:cNvSpPr/>
          <p:nvPr/>
        </p:nvSpPr>
        <p:spPr>
          <a:xfrm>
            <a:off x="4887468" y="2359152"/>
            <a:ext cx="3611880" cy="1207008"/>
          </a:xfrm>
          <a:prstGeom prst="rect">
            <a:avLst/>
          </a:prstGeom>
          <a:noFill/>
          <a:ln/>
        </p:spPr>
        <p:txBody>
          <a:bodyPr wrap="square" lIns="0" tIns="0" rIns="0" bIns="0" rtlCol="0" anchor="t"/>
          <a:lstStyle/>
          <a:p>
            <a:pPr marL="177800" indent="-177800">
              <a:spcAft>
                <a:spcPts val="500"/>
              </a:spcAft>
              <a:buSzPct val="100000"/>
              <a:buChar char="•"/>
            </a:pPr>
            <a:r>
              <a:rPr lang="en-US" sz="1250" dirty="0">
                <a:solidFill>
                  <a:schemeClr val="tx1"/>
                </a:solidFill>
              </a:rPr>
              <a:t>Bought from the fund house without a distributor.</a:t>
            </a:r>
            <a:endParaRPr lang="en-US" sz="1250" dirty="0"/>
          </a:p>
          <a:p>
            <a:pPr marL="177800" indent="-177800">
              <a:spcAft>
                <a:spcPts val="500"/>
              </a:spcAft>
              <a:buSzPct val="100000"/>
              <a:buChar char="•"/>
            </a:pPr>
            <a:r>
              <a:rPr lang="en-US" sz="1250" dirty="0">
                <a:solidFill>
                  <a:schemeClr val="tx1"/>
                </a:solidFill>
              </a:rPr>
              <a:t>Carries no distribution commission.</a:t>
            </a:r>
            <a:endParaRPr lang="en-US" sz="1250" dirty="0"/>
          </a:p>
          <a:p>
            <a:pPr marL="177800" indent="-177800">
              <a:spcAft>
                <a:spcPts val="500"/>
              </a:spcAft>
              <a:buSzPct val="100000"/>
              <a:buChar char="•"/>
            </a:pPr>
            <a:r>
              <a:rPr lang="en-US" sz="1250" dirty="0">
                <a:solidFill>
                  <a:schemeClr val="tx1"/>
                </a:solidFill>
              </a:rPr>
              <a:t>So its expense ratio is lower and it has a separate NAV.</a:t>
            </a:r>
            <a:endParaRPr lang="en-US" sz="1250" dirty="0"/>
          </a:p>
        </p:txBody>
      </p:sp>
      <p:sp>
        <p:nvSpPr>
          <p:cNvPr id="13" name="Shape 10"/>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4" name="Text 11"/>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distributor is paid a trail commission: a yearly percentage of the assets that stay invested.</a:t>
            </a:r>
            <a:endParaRPr lang="en-US" sz="1350" dirty="0"/>
          </a:p>
        </p:txBody>
      </p:sp>
      <p:sp>
        <p:nvSpPr>
          <p:cNvPr id="15" name="Text 12"/>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20 March 2026; SEBI (Mutual Funds) Regulations,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fund shows and does not promise</a:t>
            </a:r>
            <a:endParaRPr lang="en-US" sz="2800" dirty="0"/>
          </a:p>
        </p:txBody>
      </p:sp>
      <p:sp>
        <p:nvSpPr>
          <p:cNvPr id="4" name="Shape 1"/>
          <p:cNvSpPr/>
          <p:nvPr/>
        </p:nvSpPr>
        <p:spPr>
          <a:xfrm>
            <a:off x="457200" y="1188720"/>
            <a:ext cx="25908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2499360" y="1408176"/>
            <a:ext cx="329184" cy="329184"/>
          </a:xfrm>
          <a:prstGeom prst="rect">
            <a:avLst/>
          </a:prstGeom>
        </p:spPr>
      </p:pic>
      <p:sp>
        <p:nvSpPr>
          <p:cNvPr id="7" name="Text 3"/>
          <p:cNvSpPr/>
          <p:nvPr/>
        </p:nvSpPr>
        <p:spPr>
          <a:xfrm>
            <a:off x="685800" y="140817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6</a:t>
            </a:r>
            <a:endParaRPr lang="en-US" sz="2800" dirty="0"/>
          </a:p>
        </p:txBody>
      </p:sp>
      <p:sp>
        <p:nvSpPr>
          <p:cNvPr id="8" name="Text 4"/>
          <p:cNvSpPr/>
          <p:nvPr/>
        </p:nvSpPr>
        <p:spPr>
          <a:xfrm>
            <a:off x="6858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Riskometer levels</a:t>
            </a:r>
            <a:endParaRPr lang="en-US" sz="1650" dirty="0"/>
          </a:p>
        </p:txBody>
      </p:sp>
      <p:sp>
        <p:nvSpPr>
          <p:cNvPr id="9" name="Text 5"/>
          <p:cNvSpPr/>
          <p:nvPr/>
        </p:nvSpPr>
        <p:spPr>
          <a:xfrm>
            <a:off x="6858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Low, Low to Moderate, Moderate, Moderately High, High and Very High. A scheme's level is reviewed every month, so it can change.</a:t>
            </a:r>
            <a:endParaRPr lang="en-US" sz="1350" dirty="0"/>
          </a:p>
        </p:txBody>
      </p:sp>
      <p:sp>
        <p:nvSpPr>
          <p:cNvPr id="10" name="Shape 6"/>
          <p:cNvSpPr/>
          <p:nvPr/>
        </p:nvSpPr>
        <p:spPr>
          <a:xfrm>
            <a:off x="3276600" y="1188720"/>
            <a:ext cx="2590800" cy="2468880"/>
          </a:xfrm>
          <a:prstGeom prst="roundRect">
            <a:avLst>
              <a:gd name="adj" fmla="val 2222"/>
            </a:avLst>
          </a:prstGeom>
          <a:solidFill>
            <a:srgbClr val="FFFFFF"/>
          </a:solidFill>
          <a:ln w="9525">
            <a:solidFill>
              <a:schemeClr val="accent5"/>
            </a:solidFill>
            <a:prstDash val="solid"/>
          </a:ln>
        </p:spPr>
      </p:sp>
      <p:sp>
        <p:nvSpPr>
          <p:cNvPr id="11" name="Shape 7"/>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3" name="Text 8"/>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NO</a:t>
            </a:r>
            <a:endParaRPr lang="en-US" sz="2800" dirty="0"/>
          </a:p>
        </p:txBody>
      </p:sp>
      <p:sp>
        <p:nvSpPr>
          <p:cNvPr id="14" name="Text 9"/>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Assured returns</a:t>
            </a:r>
            <a:endParaRPr lang="en-US" sz="1650" dirty="0"/>
          </a:p>
        </p:txBody>
      </p:sp>
      <p:sp>
        <p:nvSpPr>
          <p:cNvPr id="15" name="Text 10"/>
          <p:cNvSpPr/>
          <p:nvPr/>
        </p:nvSpPr>
        <p:spPr>
          <a:xfrm>
            <a:off x="3505200" y="2377440"/>
            <a:ext cx="2133600" cy="1170432"/>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scheme does not assure a return or protect the capital invested. A distributor may not promise or indicate a return.</a:t>
            </a:r>
            <a:endParaRPr lang="en-US" sz="1350" dirty="0"/>
          </a:p>
        </p:txBody>
      </p:sp>
      <p:sp>
        <p:nvSpPr>
          <p:cNvPr id="16" name="Shape 11"/>
          <p:cNvSpPr/>
          <p:nvPr/>
        </p:nvSpPr>
        <p:spPr>
          <a:xfrm>
            <a:off x="6096000" y="1188720"/>
            <a:ext cx="2590800" cy="2468880"/>
          </a:xfrm>
          <a:prstGeom prst="roundRect">
            <a:avLst>
              <a:gd name="adj" fmla="val 2222"/>
            </a:avLst>
          </a:prstGeom>
          <a:solidFill>
            <a:srgbClr val="FFFFFF"/>
          </a:solidFill>
          <a:ln w="9525">
            <a:solidFill>
              <a:schemeClr val="accent5"/>
            </a:solidFill>
            <a:prstDash val="solid"/>
          </a:ln>
        </p:spPr>
      </p:sp>
      <p:sp>
        <p:nvSpPr>
          <p:cNvPr id="17" name="Shape 12"/>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9" name="Text 13"/>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What it describes</a:t>
            </a:r>
            <a:endParaRPr lang="en-US" sz="1650" dirty="0"/>
          </a:p>
        </p:txBody>
      </p:sp>
      <p:sp>
        <p:nvSpPr>
          <p:cNvPr id="20" name="Text 14"/>
          <p:cNvSpPr/>
          <p:nvPr/>
        </p:nvSpPr>
        <p:spPr>
          <a:xfrm>
            <a:off x="6324600" y="2249424"/>
            <a:ext cx="21336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riskometer describes risk. It says nothing about returns. A debt scheme also shows a Potential Risk Class for interest-rate and credit risk.</a:t>
            </a:r>
            <a:endParaRPr lang="en-US" sz="1350" dirty="0"/>
          </a:p>
        </p:txBody>
      </p:sp>
      <p:sp>
        <p:nvSpPr>
          <p:cNvPr id="21" name="Shape 1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2" name="Text 16"/>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Mutual fund investments are subject to market risks. Returns are not assured.</a:t>
            </a:r>
            <a:endParaRPr lang="en-US" sz="1350" dirty="0"/>
          </a:p>
        </p:txBody>
      </p:sp>
      <p:sp>
        <p:nvSpPr>
          <p:cNvPr id="23" name="Text 17"/>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SEBI Master Circular for Mutual Funds, 20 March 2026; AMFI code of conduct for distributors.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industry stands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As on 31 August 2026, the latest month AMFI has published. These change every month; quote the date.</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NET ASSETS, ₹ LAKH CRORE</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87.08</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₹87,07,888 crore managed across all schemes.</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FOLIOS</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2652" b="1" dirty="0">
                <a:solidFill>
                  <a:schemeClr val="accent2"/>
                </a:solidFill>
                <a:latin typeface="Cambria" pitchFamily="34" charset="0"/>
                <a:ea typeface="Cambria" pitchFamily="34" charset="-122"/>
                <a:cs typeface="Cambria" pitchFamily="34" charset="-120"/>
              </a:rPr>
              <a:t>28.35 cr</a:t>
            </a:r>
            <a:endParaRPr lang="en-US" sz="2652"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28,35,19,085 investor accounts. One investor can hold many folios.</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SCHEMES</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1,985</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1,935 open-ended, 48 close-ended and 2 interval schemes.</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FOLIOS: OPEN-ENDED EQUITY</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2652" b="1" dirty="0">
                <a:solidFill>
                  <a:schemeClr val="accent4"/>
                </a:solidFill>
                <a:latin typeface="Cambria" pitchFamily="34" charset="0"/>
                <a:ea typeface="Cambria" pitchFamily="34" charset="-122"/>
                <a:cs typeface="Cambria" pitchFamily="34" charset="-120"/>
              </a:rPr>
              <a:t>18.92 cr</a:t>
            </a:r>
            <a:endParaRPr lang="en-US" sz="2652"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About two-thirds of all folios are in open-ended equity schemes.</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AMFI Monthly Report for August 2026 (net assets under management, folios and scheme counts as on 31 August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rule book is the SEBI (Mutual Funds) Regulations, 1996.</a:t>
            </a:r>
            <a:endParaRPr lang="en-US" sz="1400" dirty="0"/>
          </a:p>
          <a:p>
            <a:pPr marL="177800" indent="-177800">
              <a:spcAft>
                <a:spcPts val="500"/>
              </a:spcAft>
              <a:buSzPct val="100000"/>
              <a:buChar char="•"/>
            </a:pPr>
            <a:r>
              <a:rPr lang="en-US" sz="1400" dirty="0">
                <a:solidFill>
                  <a:schemeClr val="tx1"/>
                </a:solidFill>
              </a:rPr>
              <a:t>An entry load is charged when you buy.</a:t>
            </a:r>
            <a:endParaRPr lang="en-US" sz="1400" dirty="0"/>
          </a:p>
          <a:p>
            <a:pPr marL="177800" indent="-177800">
              <a:spcAft>
                <a:spcPts val="500"/>
              </a:spcAft>
              <a:buSzPct val="100000"/>
              <a:buChar char="•"/>
            </a:pPr>
            <a:r>
              <a:rPr lang="en-US" sz="1400" dirty="0">
                <a:solidFill>
                  <a:schemeClr val="tx1"/>
                </a:solidFill>
              </a:rPr>
              <a:t>Distributors earn upfront commission and a transaction charge.</a:t>
            </a:r>
            <a:endParaRPr lang="en-US" sz="1400" dirty="0"/>
          </a:p>
          <a:p>
            <a:pPr marL="177800" indent="-177800">
              <a:spcAft>
                <a:spcPts val="500"/>
              </a:spcAft>
              <a:buSzPct val="100000"/>
              <a:buChar char="•"/>
            </a:pPr>
            <a:r>
              <a:rPr lang="en-US" sz="1400" dirty="0">
                <a:solidFill>
                  <a:schemeClr val="tx1"/>
                </a:solidFill>
              </a:rPr>
              <a:t>There are 36 scheme categories.</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The 2026 Regulations, in force from 1 April 2026.</a:t>
            </a:r>
            <a:endParaRPr lang="en-US" sz="1400" dirty="0"/>
          </a:p>
          <a:p>
            <a:pPr marL="177800" indent="-177800">
              <a:spcAft>
                <a:spcPts val="500"/>
              </a:spcAft>
              <a:buSzPct val="100000"/>
              <a:buChar char="•"/>
            </a:pPr>
            <a:r>
              <a:rPr lang="en-US" sz="1400" dirty="0">
                <a:solidFill>
                  <a:schemeClr val="tx1"/>
                </a:solidFill>
              </a:rPr>
              <a:t>No entry load since 2009. Stamp duty of 0.005% applies.</a:t>
            </a:r>
            <a:endParaRPr lang="en-US" sz="1400" dirty="0"/>
          </a:p>
          <a:p>
            <a:pPr marL="177800" indent="-177800">
              <a:spcAft>
                <a:spcPts val="500"/>
              </a:spcAft>
              <a:buSzPct val="100000"/>
              <a:buChar char="•"/>
            </a:pPr>
            <a:r>
              <a:rPr lang="en-US" sz="1400" dirty="0">
                <a:solidFill>
                  <a:schemeClr val="tx1"/>
                </a:solidFill>
              </a:rPr>
              <a:t>Trail only, bar two small exceptions. Charge ended 8 Aug 2025.</a:t>
            </a:r>
            <a:endParaRPr lang="en-US" sz="1400" dirty="0"/>
          </a:p>
          <a:p>
            <a:pPr marL="177800" indent="-177800">
              <a:spcAft>
                <a:spcPts val="500"/>
              </a:spcAft>
              <a:buSzPct val="100000"/>
              <a:buChar char="•"/>
            </a:pPr>
            <a:r>
              <a:rPr lang="en-US" sz="1400" dirty="0">
                <a:solidFill>
                  <a:schemeClr val="tx1"/>
                </a:solidFill>
              </a:rPr>
              <a:t>40 categories, set by SEBI on 26 February 2026.</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idea of pooling has not changed. Most of the rules around it have.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(Mutual Funds) Regulations, 2026; SEBI Master Circular, 20 Mar 2026; SEBI circulars of 30 Jun 2009, 8 Aug 2025 and 26 Feb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6"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₹10 NAV is cheaper than a ₹100 NAV.'</a:t>
            </a:r>
            <a:endParaRPr lang="en-US" sz="1450" dirty="0"/>
          </a:p>
        </p:txBody>
      </p:sp>
      <p:sp>
        <p:nvSpPr>
          <p:cNvPr id="7"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₹10,000 buys 1,000 units at ₹10 or 100 units at ₹100. If both portfolios rise 10%, both holdings are worth ₹11,000.</a:t>
            </a:r>
            <a:endParaRPr lang="en-US" sz="1300" dirty="0"/>
          </a:p>
        </p:txBody>
      </p:sp>
      <p:sp>
        <p:nvSpPr>
          <p:cNvPr id="8"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10"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mutual fund means the share market.'</a:t>
            </a:r>
            <a:endParaRPr lang="en-US" sz="1450" dirty="0"/>
          </a:p>
        </p:txBody>
      </p:sp>
      <p:sp>
        <p:nvSpPr>
          <p:cNvPr id="11"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Schemes also hold bonds, money market paper, gold and more. Open-ended debt schemes alone held ₹19.33 lakh crore on 31 August 2026.</a:t>
            </a:r>
            <a:endParaRPr lang="en-US" sz="1300" dirty="0"/>
          </a:p>
        </p:txBody>
      </p:sp>
      <p:sp>
        <p:nvSpPr>
          <p:cNvPr id="12"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4"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fund house holds my money.'</a:t>
            </a:r>
            <a:endParaRPr lang="en-US" sz="1450" dirty="0"/>
          </a:p>
        </p:txBody>
      </p:sp>
      <p:sp>
        <p:nvSpPr>
          <p:cNvPr id="15"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AMC manages it. A custodian holds the securities and the pool is held in trust, overseen by trustees.</a:t>
            </a:r>
            <a:endParaRPr lang="en-US" sz="1300" dirty="0"/>
          </a:p>
        </p:txBody>
      </p:sp>
      <p:sp>
        <p:nvSpPr>
          <p:cNvPr id="16"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8"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'Debt funds cannot lose value.'</a:t>
            </a:r>
            <a:endParaRPr lang="en-US" sz="1450" dirty="0"/>
          </a:p>
        </p:txBody>
      </p:sp>
      <p:sp>
        <p:nvSpPr>
          <p:cNvPr id="19"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Bond prices fall when interest rates rise, and an issuer can default. A debt scheme's NAV can fall.</a:t>
            </a:r>
            <a:endParaRPr lang="en-US" sz="1300" dirty="0"/>
          </a:p>
        </p:txBody>
      </p:sp>
      <p:sp>
        <p:nvSpPr>
          <p:cNvPr id="20"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AMFI Monthly Report, August 2026 (open-ended debt schemes, net assets ₹19,33,476 crore).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scheme has assets of ₹1,212 crore, liabilities of ₹12 crore and 30 crore units outstanding. What is its NAV?</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investor puts ₹1,00,000 into that scheme at a NAV of ₹40.00. Stamp duty is 0.005%. How many units are allotted?</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asks: 'What is the difference between the regular and direct plan of the same scheme, and how are you paid?'</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Net assets ₹87,07,887.74 crore, 28,35,19,085 folios, 1,985 schemes, break-up by type: AMFI Monthly Report, August 2026.</a:t>
            </a:r>
            <a:endParaRPr lang="en-US" sz="1000" dirty="0"/>
          </a:p>
          <a:p>
            <a:pPr marL="165100" indent="-165100">
              <a:spcAft>
                <a:spcPts val="400"/>
              </a:spcAft>
              <a:buSzPct val="100000"/>
              <a:buChar char="•"/>
            </a:pPr>
            <a:r>
              <a:rPr lang="en-US" sz="1000" dirty="0">
                <a:solidFill>
                  <a:schemeClr val="tx1"/>
                </a:solidFill>
              </a:rPr>
              <a:t>Sponsor, trustees, AMC, custodian, expenses: SEBI (Mutual Funds) Regulations, 2026 (in force 1 Apr 2026). Direct plans: Master Circular.</a:t>
            </a:r>
            <a:endParaRPr lang="en-US" sz="1000" dirty="0"/>
          </a:p>
          <a:p>
            <a:pPr marL="165100" indent="-165100">
              <a:spcAft>
                <a:spcPts val="400"/>
              </a:spcAft>
              <a:buSzPct val="100000"/>
              <a:buChar char="•"/>
            </a:pPr>
            <a:r>
              <a:rPr lang="en-US" sz="1000" dirty="0">
                <a:solidFill>
                  <a:schemeClr val="tx1"/>
                </a:solidFill>
              </a:rPr>
              <a:t>NAV, loads, commission, riskometer, Potential Risk Class, categories: SEBI Master Circular, 20 Mar 2026. Stamp duty: Indian Stamp Act, 1899.</a:t>
            </a:r>
            <a:endParaRPr lang="en-US" sz="1000" dirty="0"/>
          </a:p>
          <a:p>
            <a:pPr marL="165100" indent="-165100">
              <a:spcAft>
                <a:spcPts val="400"/>
              </a:spcAft>
              <a:buSzPct val="100000"/>
              <a:buChar char="•"/>
            </a:pPr>
            <a:r>
              <a:rPr lang="en-US" sz="1000" dirty="0">
                <a:solidFill>
                  <a:schemeClr val="tx1"/>
                </a:solidFill>
              </a:rPr>
              <a:t>Mutual fund: AMFI investor knowledge centre. Open/close-ended: SEBI (Mutual Funds) Regulations, 2026, reg. 2. Interval: AMFI report.</a:t>
            </a:r>
            <a:endParaRPr lang="en-US" sz="1000" dirty="0"/>
          </a:p>
          <a:p>
            <a:pPr marL="165100" indent="-165100">
              <a:spcAft>
                <a:spcPts val="400"/>
              </a:spcAft>
              <a:buSzPct val="100000"/>
              <a:buChar char="•"/>
            </a:pPr>
            <a:r>
              <a:rPr lang="en-US" sz="1000" dirty="0">
                <a:solidFill>
                  <a:schemeClr val="tx1"/>
                </a:solidFill>
              </a:rPr>
              <a:t>Distributor conduct: AMFI Master Circular for Mutual Fund Distributors. Rules as verified in Trustner Academy's fact sheet, 7 Oct 2026.</a:t>
            </a:r>
            <a:endParaRPr lang="en-US" sz="1000" dirty="0"/>
          </a:p>
          <a:p>
            <a:pPr marL="165100" indent="-165100">
              <a:spcAft>
                <a:spcPts val="400"/>
              </a:spcAft>
              <a:buSzPct val="100000"/>
              <a:buChar char="•"/>
            </a:pPr>
            <a:r>
              <a:rPr lang="en-US" sz="1000" dirty="0">
                <a:solidFill>
                  <a:schemeClr val="tx1"/>
                </a:solidFill>
              </a:rPr>
              <a:t>The scheme, the investor and all figures in the worked example and quiz are invented for illustration.</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a mutual fund</dc:title>
  <dc:subject>PptxGenJS Presentation</dc:subject>
  <dc:creator>Trustner</dc:creator>
  <cp:lastModifiedBy>Trustner</cp:lastModifiedBy>
  <cp:revision>1</cp:revision>
  <dcterms:created xsi:type="dcterms:W3CDTF">2026-10-12T08:16:58Z</dcterms:created>
  <dcterms:modified xsi:type="dcterms:W3CDTF">2026-10-12T08:16:58Z</dcterms:modified>
</cp:coreProperties>
</file>