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 how a bond that pays no interest can still earn a return. The answer is the whole deck: you buy below face value and are repaid the full face value. Treasury bills and STRIPS are both built this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up for a moment. Everything else follows: the lower the price for a given face value and maturity, the higher the return. Treasury bills and STRIPS are just specific zero-coupon instruments.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there is only one payment, a zero's price is simply that single payment discounted back at the going rate. The longer the wait, the lower the price for the same face value.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power calculation with the room on a phone. The point to land: a zero's return is locked in at purchase only if it is held to maturity; if sold earlier, the price depends on yields then.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three tenors are offered in RBI's weekly auction, usually on Wednesdays; notified amounts vary by week. Retail investors bid on a non-competitive basis, limited to 5% of the notified amount. Cash Management Bills are a very short variant RBI issues as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STRIPS stands for Separate Trading of Registered Interest and Principal of Securities. It builds a zero-coupon curve across maturities and helps institutions match assets to liabilities. A five-year bond yields eleven strips: ten half-yearly coupon strips and one principal strip.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non-notified zero's discount may instead be taxed as interest at slab rate; sources differ, so refer clients to a tax professional. Before 23 July 2024 indexation applied to unlisted bonds (20%); it has gone.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instrument features and regulatory dates, not price data, so the latest position is used. The actual discount price or yield of a specific bill changes daily and is not shown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Older training predates Retail Direct (2021), the removal of indexation (23 July 2024) and the slab-rate rule for unlisted bonds. The arithmetic of a zero, though, is unchanged.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
Q1: Gain = ₹10,000 − ₹7,500 = ₹2,500. Yearly return ≈ 5.92%: (10,000 ÷ 7,500) raised to 1/5, minus 1. (Assumed figures; holds only if kept to maturity.)
Q2: At the investor's slab rate. A T-bill matures in 364 days or less, so it is always held 12 months or less and the gain is always short-term. No indexation and no TDS apply.
Q3: It separates each interest payment and the final principal into its own security that trades on its own. Each piece has one payment on one date, so it is a zero-coupon bond. Reconstitution reverses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457200"/>
            <a:ext cx="1289304" cy="7315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pic>
        <p:nvPicPr>
          <p:cNvPr id="4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417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 MARKET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Zero coupon bonds and T-bills</a:t>
            </a:r>
            <a:endParaRPr lang="en-US" sz="4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Bonds that pay no interest along the way: how the return is built in, and how each is taxed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434340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as in force on 16 October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64515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training and education only. Not investment advice.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A zero-coupon bond pays no interest along the way.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Your whole return is the gap between the discounted price you pay now and the face value you are repaid at maturity. There is nothing in between.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terms to know first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188595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 value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amount repaid at maturity. A zero is quoted against it, often ₹100 or ₹10,000.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25717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571750" y="1188720"/>
            <a:ext cx="188595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8003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Discount price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28003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pay today, below face value. The lower the price, the higher your return.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46863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686300" y="1188720"/>
            <a:ext cx="188595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9149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coupon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49149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is paid in between. The whole return arrives in one lump at maturity.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68008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800850" y="1188720"/>
            <a:ext cx="1885950" cy="640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450" y="1408176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0294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Yield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70294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yearly return, worked from the price, the face value and the time to maturity.</a:t>
            </a:r>
            <a:endParaRPr lang="en-US" sz="1250" dirty="0"/>
          </a:p>
        </p:txBody>
      </p:sp>
      <p:sp>
        <p:nvSpPr>
          <p:cNvPr id="24" name="Shape 17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 zero has one cash flow: the face value, on one date. That is what makes it a zero.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The return, with real arithmetic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SET-UP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zero-coupon bond has a face value of ₹10,000 and matures in 5 years.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bought today for ₹7,500.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only cash flow is ₹10,000, received in 5 years.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Total gain = ₹10,000 − ₹7,500 = ₹2,500.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Yearly return = (10,000 ÷ 7,500) raised to the power 1/5, minus 1.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= 1.3333 raised to 0.2, minus 1 = 0.0592, i.e. about 5.92% a year.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No interest is paid, yet the bond earns about 5.92% a year before tax as the price climbs to face value.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assumed, invented figures. Not a forecast and not a real bond.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Treasury bills: the government's short zero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188595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tenors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142875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Issued for 91, 182 or 364 days. All are zero-coupon: bought below ₹100, repaid at ₹100.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257175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571750" y="1188720"/>
            <a:ext cx="188595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8003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issues them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2800350" y="2249424"/>
            <a:ext cx="142875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Government of India, via RBI auctions. Repayment is a sovereign obligation; prices still move.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468630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686300" y="1188720"/>
            <a:ext cx="188595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9149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can buy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4914900" y="2249424"/>
            <a:ext cx="142875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Banks, funds and firms; individuals too, via RBI Retail Direct, from ₹10,000.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680085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800850" y="1188720"/>
            <a:ext cx="1885950" cy="640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450" y="1408176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0294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they fit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7029450" y="2249424"/>
            <a:ext cx="142875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1-year T-bill is an additional benchmark SEBI sets for debt schemes up to one year.</a:t>
            </a:r>
            <a:endParaRPr lang="en-US" sz="1250" dirty="0"/>
          </a:p>
        </p:txBody>
      </p:sp>
      <p:sp>
        <p:nvSpPr>
          <p:cNvPr id="24" name="Text 17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RBI auction notifications for 91/182/364-day Treasury Bills; RBI Retail Direct FAQ, 12 Nov 2021; SEBI additional-benchmark norm.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STRIPS: making zeros from a coupon bond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regular government bond can be split into its separate cash flows.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822960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1792" y="1709928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" y="17099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243584" y="173736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a coupon bond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3611880" y="1737360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regular G-sec pays interest every six months and repays principal at the end.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57200" y="2249424"/>
            <a:ext cx="822960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21792" y="2221992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1792" y="222199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243584" y="2249424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Strip it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3611880" y="2249424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interest payment and the final principal becomes a separate security that can be traded on its own.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" y="2761488"/>
            <a:ext cx="822960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21792" y="2734056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1792" y="27340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243584" y="276148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piece is a zero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3611880" y="2761488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strip now has one payment on one date — a zero-coupon bond in its own right.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457200" y="3273552"/>
            <a:ext cx="822960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1792" y="3246120"/>
            <a:ext cx="438912" cy="43891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1792" y="32461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243584" y="3273552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Reconstitution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3611880" y="3273552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strips can be reassembled into the original bond. This is the reverse of stripping.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Allowed on central G-secs since 1 April 2010; extended to state government securities in June 2025.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RBI, Separate Trading of Registered Interest and Principal of Securities (STRIPS); circular on state G-secs, 12 June 2025.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How each one is taxed</a:t>
            </a:r>
            <a:endParaRPr lang="en-US" sz="2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557784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Instrument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How the gain is taxed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Treasury bills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At the investor's slab rate. A T-bill matures in 364 days or less, so the gain is always short-term. No indexation; no TDS.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Listed zero-coupon bond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Where taxed as a capital gain: over 12 months, long-term at 12.5% without indexation; 12 months or less, the slab rate.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Unlisted bond or debenture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At the slab rate, whatever the holding period, on transfer, redemption or maturity on or after 23 July 2024.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Notified zero-coupon bond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Government-notified (infrastructure or PSU issuers). Capital-gains treatment; if listed and held over 12 months, 12.5%.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Income-tax Act 2025 (formerly s.2(48), s.50AA and s.112A of the 1961 Act); Finance (No.2) Act 2024 amendment of s.50AA, effective 23 July 2024.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The instruments today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features, not market prices. These are rules and conventions in force on 16 October 2026.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T-BILL TENORS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583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2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91-364d</a:t>
            </a:r>
            <a:endParaRPr lang="en-US" sz="3120" dirty="0"/>
          </a:p>
        </p:txBody>
      </p:sp>
      <p:sp>
        <p:nvSpPr>
          <p:cNvPr id="8" name="Text 5"/>
          <p:cNvSpPr/>
          <p:nvPr/>
        </p:nvSpPr>
        <p:spPr>
          <a:xfrm>
            <a:off x="6583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maturities: 91, 182 and 364 days, all zero-coupon, all auctioned by RBI.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2766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777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FOR AN INDIVIDUAL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34777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2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₹10,000</a:t>
            </a:r>
            <a:endParaRPr lang="en-US" sz="3120" dirty="0"/>
          </a:p>
        </p:txBody>
      </p:sp>
      <p:sp>
        <p:nvSpPr>
          <p:cNvPr id="12" name="Text 9"/>
          <p:cNvSpPr/>
          <p:nvPr/>
        </p:nvSpPr>
        <p:spPr>
          <a:xfrm>
            <a:off x="34777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Smallest amount a person can invest in T-bills and G-secs via RBI Retail Direct.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0960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971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STRIPS ALLOWED SINCE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62971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2010</a:t>
            </a:r>
            <a:endParaRPr lang="en-US" sz="4000" dirty="0"/>
          </a:p>
        </p:txBody>
      </p:sp>
      <p:sp>
        <p:nvSpPr>
          <p:cNvPr id="16" name="Text 13"/>
          <p:cNvSpPr/>
          <p:nvPr/>
        </p:nvSpPr>
        <p:spPr>
          <a:xfrm>
            <a:off x="62971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G-secs strippable into zeros since 1 April 2010; state G-secs added June 2025.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RBI Retail Direct FAQ, 12 Nov 2021; RBI STRIPS framework (2010, revised 2018) and state-G-sec circular, 12 Jun 2025.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If you learnt this from older material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older decks say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zero-coupon bond is just a discounted corporate bond.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Long-term gains are taxed at 20% with indexation.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Government paper comes in large amounts only.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Zeros are a niche corporate product.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6300" y="118872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4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holds now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874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Same idea; T-bills and STRIPS are zeros too.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Indexation is gone: 12.5% on listed; slab on unlisted since 23 Jul 2024.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Individuals buy T-bills from ₹10,000 via RBI Retail Direct.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Eligible G-secs can be stripped into zeros across maturities.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The concept held. The tax rules and the ways an individual can buy changed.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Finance (No.2) Act 2024 (unlisted-bond rule, 23 Jul 2024); RBI Retail Direct (2021) and STRIPS framework.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things people get wrong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402461"/>
            <a:ext cx="31089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88720" y="1188720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zero-coupon bond pays no return.'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023360" y="1188720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pays nothing in between, but the gap between the discount price and the face value is the return.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2055114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268855"/>
            <a:ext cx="310896" cy="31089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188720" y="2055114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zero has no interest-rate risk.'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4023360" y="2055114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price still moves with yields before maturity, and the longer the maturity, the bigger the swing.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921508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35249"/>
            <a:ext cx="310896" cy="31089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188720" y="2921508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'T-bills and bonds are taxed the same.'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4023360" y="2921508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T-bill's gain is always at the slab rate. A listed bond held over a year can be long-term at 12.5%.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57200" y="3787902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01643"/>
            <a:ext cx="310896" cy="31089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188720" y="3787902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'T-bills are only for big institutions.'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4023360" y="3787902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individual can buy them via RBI Retail Direct from ₹10,000, on a non-competitive basis.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Check yourself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188720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280160" y="1188720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zero-coupon bond is bought for ₹7,500 and repays ₹10,000 after 5 years. What is the gain, and roughly the yearly return?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350008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2350008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280160" y="2350008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is the gain on a 182-day Treasury bill taxed, and why can it never be long-term?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57200" y="3511296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511296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80160" y="3511296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'stripping' a government bond do, and what is each piece?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Sources and disclaimer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984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FOR THE FIGURES IN THIS DECK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58368" y="1591056"/>
            <a:ext cx="78272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Treasury bills are zero-coupon, issued at a discount in 91-, 182- and 364-day tenors by RBI auction; retail bids are non-competitive (up to 5%): RBI T-bill auction releases, Aug 2026.</a:t>
            </a:r>
            <a:endParaRPr lang="en-US" sz="9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Individuals can buy T-bills and G-secs from ₹10,000 via RBI Retail Direct: RBI Retail Direct FAQ, rbi.org.in, 12 November 2021.</a:t>
            </a:r>
            <a:endParaRPr lang="en-US" sz="9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STRIPS splits a G-sec into separate zero-coupon pieces (one per cash flow); on central G-secs since 1 Apr 2010, on state G-secs since 12 Jun 2025: RBI STRIPS circular, 12 Jun 2025.</a:t>
            </a:r>
            <a:endParaRPr lang="en-US" sz="9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T-bill gains: slab rate (always short-term). Listed zero-coupon bonds: capital gains, long-term 12.5% (no indexation) after 12 months: Income-tax Act 2025; indexation removed 23 Jul 2024.</a:t>
            </a:r>
            <a:endParaRPr lang="en-US" sz="9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Unlisted bonds/debentures: slab rate whatever the holding period (transfer, redemption or maturity) from 23 Jul 2024: Income-tax Act 2025. Notified zero-coupon bonds are Govt-specified.</a:t>
            </a:r>
            <a:endParaRPr lang="en-US" sz="9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tx1"/>
                </a:solidFill>
              </a:rPr>
              <a:t>All prices, the face value and the yield in the worked example are invented for illustration and are not a real bond.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457200" y="3566160"/>
            <a:ext cx="8229600" cy="960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639312"/>
            <a:ext cx="78272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material is for training and investor education only. It is not investment, tax or legal advice and is not a recommendation to buy, sell or hold any security or scheme. Examples use assumed figures unless a source and date are shown. Mutual fund investments are subject to market risks; read all scheme related documents carefully. Trustner Asset Services Pvt. Ltd. is an AMFI-registered Mutual Fund Distributor (ARN-286886).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ustner Paper">
  <a:themeElements>
    <a:clrScheme name="Trustner Paper">
      <a:dk1>
        <a:srgbClr val="0A1628"/>
      </a:dk1>
      <a:lt1>
        <a:srgbClr val="FBF7EF"/>
      </a:lt1>
      <a:dk2>
        <a:srgbClr val="0870B8"/>
      </a:dk2>
      <a:lt2>
        <a:srgbClr val="F3ECE0"/>
      </a:lt2>
      <a:accent1>
        <a:srgbClr val="0870B8"/>
      </a:accent1>
      <a:accent2>
        <a:srgbClr val="9A6B0F"/>
      </a:accent2>
      <a:accent3>
        <a:srgbClr val="0F5140"/>
      </a:accent3>
      <a:accent4>
        <a:srgbClr val="B4532A"/>
      </a:accent4>
      <a:accent5>
        <a:srgbClr val="E4DDD0"/>
      </a:accent5>
      <a:accent6>
        <a:srgbClr val="5B6675"/>
      </a:accent6>
      <a:hlink>
        <a:srgbClr val="0870B8"/>
      </a:hlink>
      <a:folHlink>
        <a:srgbClr val="5B6675"/>
      </a:folHlink>
    </a:clrScheme>
    <a:fontScheme name="Trustner Pap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Trustner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Zero coupon bonds and T-bills</dc:title>
  <dc:subject>PptxGenJS Presentation</dc:subject>
  <dc:creator>Trustner</dc:creator>
  <cp:lastModifiedBy>Trustner</cp:lastModifiedBy>
  <cp:revision>1</cp:revision>
  <dcterms:created xsi:type="dcterms:W3CDTF">2026-10-16T00:01:25Z</dcterms:created>
  <dcterms:modified xsi:type="dcterms:W3CDTF">2026-10-16T00:01:25Z</dcterms:modified>
</cp:coreProperties>
</file>